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56" r:id="rId2"/>
    <p:sldId id="277" r:id="rId3"/>
    <p:sldId id="262" r:id="rId4"/>
    <p:sldId id="266" r:id="rId5"/>
    <p:sldId id="281" r:id="rId6"/>
    <p:sldId id="269" r:id="rId7"/>
    <p:sldId id="285" r:id="rId8"/>
    <p:sldId id="286" r:id="rId9"/>
    <p:sldId id="287" r:id="rId10"/>
    <p:sldId id="280" r:id="rId11"/>
    <p:sldId id="258" r:id="rId12"/>
    <p:sldId id="276" r:id="rId13"/>
    <p:sldId id="288" r:id="rId14"/>
    <p:sldId id="290" r:id="rId15"/>
    <p:sldId id="263" r:id="rId16"/>
    <p:sldId id="279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95C2"/>
    <a:srgbClr val="9CA4CA"/>
    <a:srgbClr val="A4AD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027" autoAdjust="0"/>
  </p:normalViewPr>
  <p:slideViewPr>
    <p:cSldViewPr snapToGrid="0">
      <p:cViewPr varScale="1">
        <p:scale>
          <a:sx n="65" d="100"/>
          <a:sy n="65" d="100"/>
        </p:scale>
        <p:origin x="9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84147D-BFB6-481A-AB9B-398EE3E0C82E}" type="datetimeFigureOut">
              <a:rPr lang="ru-RU" smtClean="0"/>
              <a:t>12.11.2019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982800-086B-4982-A797-2F4EB8E234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7680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Добрый вечер, меня зовут А.Ф. Я бы хотел представить вашему вниманию презентацию моего проекта, под названием: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CI/CD for Java application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82800-086B-4982-A797-2F4EB8E2346D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669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Далее по плану доклада у нас идет тестирование. Для данного проекта были написаны 16 юнит тестов, с помощью библиотеки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junit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а также был использован анализатор кода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Sonarqube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ищет ошибки, недочёты, уязвимости, которые пропустил наш компилятор, так как они верны с точки зрения синтаксиса, однако в тоже время являются нежелательными или опасными в конечном итоге.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82800-086B-4982-A797-2F4EB8E2346D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75577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Он был применен следующим образом: а именно наш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jenkins master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jenkins slave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кстати и делают весь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pipeline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а также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Sonarqube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nexus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были запущены из контейнеров.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82800-086B-4982-A797-2F4EB8E2346D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1382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Ansible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Ansible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был использован, с задачей установить на наши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production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staging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сервера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чтобы на них можно было работать с высланными артефактами.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82800-086B-4982-A797-2F4EB8E2346D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8107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Отчетность по результатам выполнения 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jenkins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pipeline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происходит через мессенджер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telegram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в котором создан бот, который высылает отчет всем, кто на него подписался, и кого подтвердил администратор 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jenkins.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состав отчета входят ссылки на результат 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jenkins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на отчет от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Sonarqube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ну и ссылка на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nexus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репозитории данного проекта.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82800-086B-4982-A797-2F4EB8E2346D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5142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последний пункт в нашем плане, но не последний по значению – безопасность. Под безопасность подразумевается настройка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firewall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А настроен он был с использованием методики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bastion host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Суть которой заключается в том, что подключиться по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 серверу можно только через специализированный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bastion host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 никак на прямую. Это создает дополнительный барьер безопасности. Так как, во-первых, у нас теперь только одна точка входа, и защищать нужно только ее, а во-вторых, так как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адрес нашего активного сервера активно фигурирует в отчетах и так далее, закрыв его от возможности прямого подключения, мы значительно повышаем безопасность всей системы.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82800-086B-4982-A797-2F4EB8E2346D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0488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План моего доклада состоит из следующих пунктов, представленных на данном слайде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82800-086B-4982-A797-2F4EB8E2346D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4928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ходе работы над моим проектом, были задействованы следующие технологии и инструменты. Не все из них были задействованы в одинаковой пропорции. Некоторые из них стали основой и базисом, а некоторые были затронуты лишь по касательной.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82800-086B-4982-A797-2F4EB8E2346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9165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данном слайде приведена общая схема моего проекта, моя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цепочка, так сказать вид сверху. Согласно плану, эту схемы мы и обсудим на дальнейших слайдах.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82800-086B-4982-A797-2F4EB8E2346D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5081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Итак. Первый элемент моей цепочки, который безусловно можно считать базисом, является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А именно. Проект имеет две основных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ветки: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master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И любое количество мелких, непостоянных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hot fix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веток. Однако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webhook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начинает работу 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jenkins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установлен только на основных ветках. То есть, только при внесении изменений лишь в эти основные ветки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webhook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запускается.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82800-086B-4982-A797-2F4EB8E2346D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6269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Теперь, что касается самого 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jenkins.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 конкретнее 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jenkins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pipeline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А еще конкретнее 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jenkins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pipeline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master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ветки. Он выполняет следующие задачи: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начала, клонирует код с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затем отдает инициативу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maven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полученный код тестирует, для начала на юнит тестах, а затем и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помощью анализатора кода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Sonarqube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Далее компилирует код и собирает из него артефакт. Затем сохраняет этот артефакт в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nexus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И если все предыдущие шаги были успешны, высылает этот же артефакт на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production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сервер.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82800-086B-4982-A797-2F4EB8E2346D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8537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были какие-нибудь неудачи в процессе, то не высылает. Однако при любых исходах, разработчик, получает отчет о ходе и исходе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pipeline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82800-086B-4982-A797-2F4EB8E2346D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0599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 у нас же есть еще одна ветка,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У которой есть свой собственный 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jenkins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pipeline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Правда он очень похож, за одним исключением: если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 успешен, артефакт пойдет не на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production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сервер, а на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staging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сервер.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82800-086B-4982-A797-2F4EB8E2346D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79961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негативном исходе, артефакт также никуда не отправляется.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82800-086B-4982-A797-2F4EB8E2346D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7584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7DDC63-50CA-4E1E-9C3C-31D1CBF5B7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5109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7DDC63-50CA-4E1E-9C3C-31D1CBF5B7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7033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7DDC63-50CA-4E1E-9C3C-31D1CBF5B7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0172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7DDC63-50CA-4E1E-9C3C-31D1CBF5B7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8451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7DDC63-50CA-4E1E-9C3C-31D1CBF5B7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5817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7DDC63-50CA-4E1E-9C3C-31D1CBF5B7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2776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7DDC63-50CA-4E1E-9C3C-31D1CBF5B7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2566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My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Test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1353800" y="6383646"/>
            <a:ext cx="533400" cy="36512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j-lt"/>
              </a:defRPr>
            </a:lvl1pPr>
          </a:lstStyle>
          <a:p>
            <a:fld id="{CA7DDC63-50CA-4E1E-9C3C-31D1CBF5B71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4086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7DDC63-50CA-4E1E-9C3C-31D1CBF5B7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21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7DDC63-50CA-4E1E-9C3C-31D1CBF5B7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9018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7DDC63-50CA-4E1E-9C3C-31D1CBF5B7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204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8336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2.gif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19.png"/><Relationship Id="rId9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gi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55.png"/><Relationship Id="rId10" Type="http://schemas.openxmlformats.org/officeDocument/2006/relationships/image" Target="../media/image4.png"/><Relationship Id="rId4" Type="http://schemas.openxmlformats.org/officeDocument/2006/relationships/image" Target="../media/image54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png"/><Relationship Id="rId18" Type="http://schemas.openxmlformats.org/officeDocument/2006/relationships/image" Target="../media/image27.png"/><Relationship Id="rId3" Type="http://schemas.openxmlformats.org/officeDocument/2006/relationships/image" Target="../media/image15.png"/><Relationship Id="rId21" Type="http://schemas.openxmlformats.org/officeDocument/2006/relationships/image" Target="../media/image30.png"/><Relationship Id="rId7" Type="http://schemas.openxmlformats.org/officeDocument/2006/relationships/image" Target="../media/image19.png"/><Relationship Id="rId12" Type="http://schemas.openxmlformats.org/officeDocument/2006/relationships/image" Target="../media/image10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5" Type="http://schemas.openxmlformats.org/officeDocument/2006/relationships/image" Target="../media/image24.png"/><Relationship Id="rId10" Type="http://schemas.openxmlformats.org/officeDocument/2006/relationships/image" Target="../media/image22.gif"/><Relationship Id="rId19" Type="http://schemas.openxmlformats.org/officeDocument/2006/relationships/image" Target="../media/image28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12.png"/><Relationship Id="rId22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24.png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22.gif"/><Relationship Id="rId5" Type="http://schemas.openxmlformats.org/officeDocument/2006/relationships/image" Target="../media/image19.png"/><Relationship Id="rId10" Type="http://schemas.openxmlformats.org/officeDocument/2006/relationships/image" Target="../media/image27.png"/><Relationship Id="rId4" Type="http://schemas.openxmlformats.org/officeDocument/2006/relationships/image" Target="../media/image18.png"/><Relationship Id="rId9" Type="http://schemas.openxmlformats.org/officeDocument/2006/relationships/image" Target="../media/image34.png"/><Relationship Id="rId1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24.png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22.gif"/><Relationship Id="rId5" Type="http://schemas.openxmlformats.org/officeDocument/2006/relationships/image" Target="../media/image19.png"/><Relationship Id="rId15" Type="http://schemas.openxmlformats.org/officeDocument/2006/relationships/image" Target="../media/image35.png"/><Relationship Id="rId10" Type="http://schemas.openxmlformats.org/officeDocument/2006/relationships/image" Target="../media/image27.png"/><Relationship Id="rId4" Type="http://schemas.openxmlformats.org/officeDocument/2006/relationships/image" Target="../media/image18.png"/><Relationship Id="rId9" Type="http://schemas.openxmlformats.org/officeDocument/2006/relationships/image" Target="../media/image34.png"/><Relationship Id="rId1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24.png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22.gif"/><Relationship Id="rId5" Type="http://schemas.openxmlformats.org/officeDocument/2006/relationships/image" Target="../media/image19.png"/><Relationship Id="rId10" Type="http://schemas.openxmlformats.org/officeDocument/2006/relationships/image" Target="../media/image27.png"/><Relationship Id="rId4" Type="http://schemas.openxmlformats.org/officeDocument/2006/relationships/image" Target="../media/image18.png"/><Relationship Id="rId9" Type="http://schemas.openxmlformats.org/officeDocument/2006/relationships/image" Target="../media/image34.png"/><Relationship Id="rId1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24.png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22.gif"/><Relationship Id="rId5" Type="http://schemas.openxmlformats.org/officeDocument/2006/relationships/image" Target="../media/image19.png"/><Relationship Id="rId15" Type="http://schemas.openxmlformats.org/officeDocument/2006/relationships/image" Target="../media/image35.png"/><Relationship Id="rId10" Type="http://schemas.openxmlformats.org/officeDocument/2006/relationships/image" Target="../media/image27.png"/><Relationship Id="rId4" Type="http://schemas.openxmlformats.org/officeDocument/2006/relationships/image" Target="../media/image18.png"/><Relationship Id="rId9" Type="http://schemas.openxmlformats.org/officeDocument/2006/relationships/image" Target="../media/image34.pn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578076"/>
            <a:ext cx="9144000" cy="1061731"/>
          </a:xfrm>
        </p:spPr>
        <p:txBody>
          <a:bodyPr/>
          <a:lstStyle/>
          <a:p>
            <a:r>
              <a:rPr lang="en-US" noProof="1"/>
              <a:t>CI/CD for Java application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884606" y="5947031"/>
            <a:ext cx="6150078" cy="586504"/>
          </a:xfrm>
        </p:spPr>
        <p:txBody>
          <a:bodyPr>
            <a:noAutofit/>
          </a:bodyPr>
          <a:lstStyle/>
          <a:p>
            <a:r>
              <a:rPr lang="en-US" sz="4000" noProof="1" smtClean="0">
                <a:latin typeface="+mj-lt"/>
              </a:rPr>
              <a:t>Author: Aleksandr Frolov</a:t>
            </a:r>
            <a:endParaRPr lang="en-US" sz="4000" noProof="1">
              <a:latin typeface="+mj-lt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 flipV="1">
            <a:off x="0" y="5412652"/>
            <a:ext cx="12192000" cy="1474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31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DC63-50CA-4E1E-9C3C-31D1CBF5B71F}" type="slidenum">
              <a:rPr lang="ru-RU" smtClean="0"/>
              <a:pPr/>
              <a:t>10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03" y="1975384"/>
            <a:ext cx="2913709" cy="89013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8" t="22817" r="18154" b="27503"/>
          <a:stretch/>
        </p:blipFill>
        <p:spPr>
          <a:xfrm>
            <a:off x="7145919" y="5113142"/>
            <a:ext cx="3900623" cy="11701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99607" y="3268349"/>
            <a:ext cx="255230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  <a:latin typeface="Franklin Gothic Medium" panose="020B0603020102020204" pitchFamily="34" charset="0"/>
              </a:rPr>
              <a:t>1</a:t>
            </a:r>
            <a:r>
              <a:rPr lang="ru-RU" sz="2400" b="1" dirty="0" smtClean="0">
                <a:solidFill>
                  <a:schemeClr val="bg2">
                    <a:lumMod val="50000"/>
                  </a:schemeClr>
                </a:solidFill>
                <a:latin typeface="Franklin Gothic Medium" panose="020B0603020102020204" pitchFamily="34" charset="0"/>
              </a:rPr>
              <a:t>6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  <a:latin typeface="Franklin Gothic Medium" panose="020B0603020102020204" pitchFamily="34" charset="0"/>
              </a:rPr>
              <a:t> 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Franklin Gothic Medium" panose="020B0603020102020204" pitchFamily="34" charset="0"/>
              </a:rPr>
              <a:t>Unit Tests</a:t>
            </a:r>
            <a:r>
              <a:rPr lang="ru-RU" sz="2400" dirty="0" smtClean="0">
                <a:solidFill>
                  <a:schemeClr val="bg2">
                    <a:lumMod val="50000"/>
                  </a:schemeClr>
                </a:solidFill>
                <a:latin typeface="Franklin Gothic Medium" panose="020B0603020102020204" pitchFamily="34" charset="0"/>
              </a:rPr>
              <a:t>:</a:t>
            </a:r>
          </a:p>
          <a:p>
            <a:pPr>
              <a:spcBef>
                <a:spcPts val="1200"/>
              </a:spcBef>
            </a:pPr>
            <a:r>
              <a:rPr lang="en-US" sz="2400" dirty="0" smtClean="0">
                <a:solidFill>
                  <a:srgbClr val="8C95C2"/>
                </a:solidFill>
                <a:latin typeface="Franklin Gothic Medium" panose="020B0603020102020204" pitchFamily="34" charset="0"/>
              </a:rPr>
              <a:t>Addition</a:t>
            </a:r>
            <a:r>
              <a:rPr lang="ru-RU" sz="2400" dirty="0" smtClean="0">
                <a:solidFill>
                  <a:srgbClr val="8C95C2"/>
                </a:solidFill>
                <a:latin typeface="Franklin Gothic Medium" panose="020B0603020102020204" pitchFamily="34" charset="0"/>
              </a:rPr>
              <a:t> (х4)</a:t>
            </a:r>
            <a:endParaRPr lang="en-US" sz="2400" dirty="0" smtClean="0">
              <a:solidFill>
                <a:srgbClr val="8C95C2"/>
              </a:solidFill>
              <a:latin typeface="Franklin Gothic Medium" panose="020B0603020102020204" pitchFamily="34" charset="0"/>
            </a:endParaRPr>
          </a:p>
          <a:p>
            <a:pPr>
              <a:spcBef>
                <a:spcPts val="1200"/>
              </a:spcBef>
            </a:pPr>
            <a:r>
              <a:rPr lang="en-US" sz="2400" dirty="0" smtClean="0">
                <a:solidFill>
                  <a:srgbClr val="8C95C2"/>
                </a:solidFill>
                <a:latin typeface="Franklin Gothic Medium" panose="020B0603020102020204" pitchFamily="34" charset="0"/>
              </a:rPr>
              <a:t>Subtraction</a:t>
            </a:r>
            <a:r>
              <a:rPr lang="ru-RU" sz="2400" dirty="0" smtClean="0">
                <a:solidFill>
                  <a:srgbClr val="8C95C2"/>
                </a:solidFill>
                <a:latin typeface="Franklin Gothic Medium" panose="020B0603020102020204" pitchFamily="34" charset="0"/>
              </a:rPr>
              <a:t> </a:t>
            </a:r>
            <a:r>
              <a:rPr lang="ru-RU" sz="2400" dirty="0">
                <a:solidFill>
                  <a:srgbClr val="8C95C2"/>
                </a:solidFill>
                <a:latin typeface="Franklin Gothic Medium" panose="020B0603020102020204" pitchFamily="34" charset="0"/>
              </a:rPr>
              <a:t>(х4</a:t>
            </a:r>
            <a:r>
              <a:rPr lang="ru-RU" sz="2400" dirty="0" smtClean="0">
                <a:solidFill>
                  <a:srgbClr val="8C95C2"/>
                </a:solidFill>
                <a:latin typeface="Franklin Gothic Medium" panose="020B0603020102020204" pitchFamily="34" charset="0"/>
              </a:rPr>
              <a:t>)</a:t>
            </a:r>
          </a:p>
          <a:p>
            <a:pPr>
              <a:spcBef>
                <a:spcPts val="1200"/>
              </a:spcBef>
            </a:pPr>
            <a:r>
              <a:rPr lang="en-US" sz="2400" dirty="0" smtClean="0">
                <a:solidFill>
                  <a:srgbClr val="8C95C2"/>
                </a:solidFill>
                <a:latin typeface="Franklin Gothic Medium" panose="020B0603020102020204" pitchFamily="34" charset="0"/>
              </a:rPr>
              <a:t>Multiplication</a:t>
            </a:r>
            <a:r>
              <a:rPr lang="ru-RU" sz="2400" dirty="0" smtClean="0">
                <a:solidFill>
                  <a:srgbClr val="8C95C2"/>
                </a:solidFill>
                <a:latin typeface="Franklin Gothic Medium" panose="020B0603020102020204" pitchFamily="34" charset="0"/>
              </a:rPr>
              <a:t> </a:t>
            </a:r>
            <a:r>
              <a:rPr lang="ru-RU" sz="2400" dirty="0">
                <a:solidFill>
                  <a:srgbClr val="8C95C2"/>
                </a:solidFill>
                <a:latin typeface="Franklin Gothic Medium" panose="020B0603020102020204" pitchFamily="34" charset="0"/>
              </a:rPr>
              <a:t>(х4</a:t>
            </a:r>
            <a:r>
              <a:rPr lang="ru-RU" sz="2400" dirty="0" smtClean="0">
                <a:solidFill>
                  <a:srgbClr val="8C95C2"/>
                </a:solidFill>
                <a:latin typeface="Franklin Gothic Medium" panose="020B0603020102020204" pitchFamily="34" charset="0"/>
              </a:rPr>
              <a:t>)</a:t>
            </a:r>
          </a:p>
          <a:p>
            <a:pPr>
              <a:spcBef>
                <a:spcPts val="1200"/>
              </a:spcBef>
            </a:pPr>
            <a:r>
              <a:rPr lang="en-US" sz="2400" dirty="0" smtClean="0">
                <a:solidFill>
                  <a:srgbClr val="8C95C2"/>
                </a:solidFill>
                <a:latin typeface="Franklin Gothic Medium" panose="020B0603020102020204" pitchFamily="34" charset="0"/>
              </a:rPr>
              <a:t>Division</a:t>
            </a:r>
            <a:r>
              <a:rPr lang="ru-RU" sz="2400" dirty="0" smtClean="0">
                <a:solidFill>
                  <a:srgbClr val="8C95C2"/>
                </a:solidFill>
                <a:latin typeface="Franklin Gothic Medium" panose="020B0603020102020204" pitchFamily="34" charset="0"/>
              </a:rPr>
              <a:t> </a:t>
            </a:r>
            <a:r>
              <a:rPr lang="ru-RU" sz="2400" dirty="0">
                <a:solidFill>
                  <a:srgbClr val="8C95C2"/>
                </a:solidFill>
                <a:latin typeface="Franklin Gothic Medium" panose="020B0603020102020204" pitchFamily="34" charset="0"/>
              </a:rPr>
              <a:t>(х4</a:t>
            </a:r>
            <a:r>
              <a:rPr lang="ru-RU" sz="2400" dirty="0" smtClean="0">
                <a:solidFill>
                  <a:srgbClr val="8C95C2"/>
                </a:solidFill>
                <a:latin typeface="Franklin Gothic Medium" panose="020B0603020102020204" pitchFamily="34" charset="0"/>
              </a:rPr>
              <a:t>)</a:t>
            </a:r>
            <a:endParaRPr lang="en-US" sz="2400" dirty="0">
              <a:solidFill>
                <a:srgbClr val="8C95C2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3074" name="Picture 2" descr="Картинки по запросу галочка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6" t="3417" r="10066" b="7069"/>
          <a:stretch/>
        </p:blipFill>
        <p:spPr bwMode="auto">
          <a:xfrm>
            <a:off x="840660" y="3838063"/>
            <a:ext cx="358947" cy="39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Картинки по запросу галочка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6" t="3417" r="10066" b="7069"/>
          <a:stretch/>
        </p:blipFill>
        <p:spPr bwMode="auto">
          <a:xfrm>
            <a:off x="840659" y="4346517"/>
            <a:ext cx="358947" cy="39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Картинки по запросу галочка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6" t="3417" r="10066" b="7069"/>
          <a:stretch/>
        </p:blipFill>
        <p:spPr bwMode="auto">
          <a:xfrm>
            <a:off x="838200" y="4845486"/>
            <a:ext cx="358947" cy="39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Картинки по запросу галочка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6" t="3417" r="10066" b="7069"/>
          <a:stretch/>
        </p:blipFill>
        <p:spPr bwMode="auto">
          <a:xfrm>
            <a:off x="838200" y="5393061"/>
            <a:ext cx="358947" cy="39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7" t="67535" r="86499" b="11416"/>
          <a:stretch/>
        </p:blipFill>
        <p:spPr>
          <a:xfrm>
            <a:off x="457235" y="5731132"/>
            <a:ext cx="560438" cy="1017639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0" t="28980" r="83919" b="57652"/>
          <a:stretch/>
        </p:blipFill>
        <p:spPr>
          <a:xfrm>
            <a:off x="3424415" y="5373771"/>
            <a:ext cx="604685" cy="64892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345" y="3020542"/>
            <a:ext cx="3097036" cy="2024047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7" t="66957" r="51689" b="4484"/>
          <a:stretch/>
        </p:blipFill>
        <p:spPr>
          <a:xfrm>
            <a:off x="4402663" y="5393061"/>
            <a:ext cx="1386349" cy="1386348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3" t="39613" r="32432" b="20283"/>
          <a:stretch/>
        </p:blipFill>
        <p:spPr>
          <a:xfrm rot="999362">
            <a:off x="4760133" y="1696234"/>
            <a:ext cx="1063894" cy="1288385"/>
          </a:xfrm>
          <a:prstGeom prst="rect">
            <a:avLst/>
          </a:prstGeom>
          <a:ln>
            <a:noFill/>
          </a:ln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8"/>
          <a:srcRect l="10628" t="9695" r="12734" b="-1381"/>
          <a:stretch/>
        </p:blipFill>
        <p:spPr>
          <a:xfrm>
            <a:off x="6742245" y="1842297"/>
            <a:ext cx="5144955" cy="3280366"/>
          </a:xfrm>
          <a:prstGeom prst="rect">
            <a:avLst/>
          </a:prstGeom>
        </p:spPr>
      </p:pic>
      <p:sp>
        <p:nvSpPr>
          <p:cNvPr id="19" name="Прямоугольник 18"/>
          <p:cNvSpPr/>
          <p:nvPr/>
        </p:nvSpPr>
        <p:spPr>
          <a:xfrm>
            <a:off x="6742245" y="1842296"/>
            <a:ext cx="5144955" cy="3236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093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erlin Sans FB Demi" panose="020E0802020502020306" pitchFamily="34" charset="0"/>
              </a:rPr>
              <a:t>Docker container</a:t>
            </a:r>
            <a:endParaRPr lang="ru-RU" dirty="0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2"/>
          </p:nvPr>
        </p:nvSpPr>
        <p:spPr>
          <a:xfrm>
            <a:off x="11353800" y="6368898"/>
            <a:ext cx="533400" cy="365125"/>
          </a:xfrm>
        </p:spPr>
        <p:txBody>
          <a:bodyPr/>
          <a:lstStyle/>
          <a:p>
            <a:fld id="{CA7DDC63-50CA-4E1E-9C3C-31D1CBF5B71F}" type="slidenum">
              <a:rPr lang="ru-RU" smtClean="0"/>
              <a:t>11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178" y="4773381"/>
            <a:ext cx="3011685" cy="21947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249" y="1750402"/>
            <a:ext cx="4139525" cy="296326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59" y="4173536"/>
            <a:ext cx="3778457" cy="274277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94495">
            <a:off x="7205714" y="4342577"/>
            <a:ext cx="771020" cy="305960"/>
          </a:xfrm>
          <a:prstGeom prst="rect">
            <a:avLst/>
          </a:prstGeom>
          <a:scene3d>
            <a:camera prst="orthographicFront">
              <a:rot lat="1800000" lon="0" rev="0"/>
            </a:camera>
            <a:lightRig rig="threePt" dir="t"/>
          </a:scene3d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9629">
            <a:off x="5073516" y="5049324"/>
            <a:ext cx="1800476" cy="7144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45689">
            <a:off x="7321727" y="4020557"/>
            <a:ext cx="771020" cy="305960"/>
          </a:xfrm>
          <a:prstGeom prst="rect">
            <a:avLst/>
          </a:prstGeom>
          <a:scene3d>
            <a:camera prst="orthographicFront">
              <a:rot lat="20999996" lon="0" rev="0"/>
            </a:camera>
            <a:lightRig rig="threePt" dir="t"/>
          </a:scene3d>
        </p:spPr>
      </p:pic>
      <p:sp>
        <p:nvSpPr>
          <p:cNvPr id="11" name="TextBox 10"/>
          <p:cNvSpPr txBox="1"/>
          <p:nvPr/>
        </p:nvSpPr>
        <p:spPr>
          <a:xfrm>
            <a:off x="210302" y="4930618"/>
            <a:ext cx="1683410" cy="369332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Jenkins master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49411" y="2659619"/>
            <a:ext cx="1260986" cy="369332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Sonarqube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59403" y="5366104"/>
            <a:ext cx="1489447" cy="369332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Jenkins slave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66076" y="2393222"/>
            <a:ext cx="786177" cy="369332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Nexus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69599">
            <a:off x="8553886" y="4375823"/>
            <a:ext cx="771020" cy="305960"/>
          </a:xfrm>
          <a:prstGeom prst="rect">
            <a:avLst/>
          </a:prstGeom>
          <a:scene3d>
            <a:camera prst="orthographicFront">
              <a:rot lat="1800000" lon="0" rev="0"/>
            </a:camera>
            <a:lightRig rig="threePt" dir="t"/>
          </a:scene3d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20793">
            <a:off x="8333301" y="4135439"/>
            <a:ext cx="771020" cy="305960"/>
          </a:xfrm>
          <a:prstGeom prst="rect">
            <a:avLst/>
          </a:prstGeom>
          <a:scene3d>
            <a:camera prst="orthographicFront">
              <a:rot lat="20999996" lon="0" rev="0"/>
            </a:camera>
            <a:lightRig rig="threePt" dir="t"/>
          </a:scene3d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067" y="1661377"/>
            <a:ext cx="3938357" cy="273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0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Ansible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DC63-50CA-4E1E-9C3C-31D1CBF5B71F}" type="slidenum">
              <a:rPr lang="ru-RU" smtClean="0"/>
              <a:pPr/>
              <a:t>12</a:t>
            </a:fld>
            <a:endParaRPr lang="ru-RU" dirty="0"/>
          </a:p>
        </p:txBody>
      </p:sp>
      <p:pic>
        <p:nvPicPr>
          <p:cNvPr id="6" name="Picture 8" descr="Картинки по запросу production server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6" r="18078"/>
          <a:stretch/>
        </p:blipFill>
        <p:spPr bwMode="auto">
          <a:xfrm>
            <a:off x="5273641" y="4708829"/>
            <a:ext cx="929149" cy="147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916377" y="4339497"/>
            <a:ext cx="1601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Staging server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343797" y="4339497"/>
            <a:ext cx="19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Production server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36356">
            <a:off x="5743721" y="3036873"/>
            <a:ext cx="1639938" cy="42682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05559">
            <a:off x="9048438" y="3158298"/>
            <a:ext cx="1639938" cy="426828"/>
          </a:xfrm>
          <a:prstGeom prst="rect">
            <a:avLst/>
          </a:prstGeom>
        </p:spPr>
      </p:pic>
      <p:pic>
        <p:nvPicPr>
          <p:cNvPr id="1028" name="Picture 4" descr="Похожее изображение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31"/>
          <a:stretch/>
        </p:blipFill>
        <p:spPr bwMode="auto">
          <a:xfrm>
            <a:off x="305853" y="2021805"/>
            <a:ext cx="4286420" cy="4659216"/>
          </a:xfrm>
          <a:prstGeom prst="rect">
            <a:avLst/>
          </a:prstGeom>
          <a:noFill/>
          <a:effectLst>
            <a:outerShdw blurRad="50800" dist="50800" dir="7920000" algn="ctr" rotWithShape="0">
              <a:srgbClr val="000000">
                <a:alpha val="6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447196" y="2537158"/>
            <a:ext cx="109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Playbook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364369" y="2723670"/>
            <a:ext cx="418714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- name: Install Java</a:t>
            </a:r>
          </a:p>
          <a:p>
            <a:r>
              <a:rPr lang="en-US" dirty="0"/>
              <a:t>  hosts: all</a:t>
            </a:r>
          </a:p>
          <a:p>
            <a:r>
              <a:rPr lang="en-US" dirty="0"/>
              <a:t>  become: yes</a:t>
            </a:r>
          </a:p>
          <a:p>
            <a:endParaRPr lang="en-US" dirty="0"/>
          </a:p>
          <a:p>
            <a:r>
              <a:rPr lang="en-US" dirty="0"/>
              <a:t>  tasks:</a:t>
            </a:r>
          </a:p>
          <a:p>
            <a:r>
              <a:rPr lang="en-US" dirty="0"/>
              <a:t>  - name: </a:t>
            </a:r>
            <a:r>
              <a:rPr lang="en-US" dirty="0" smtClean="0"/>
              <a:t>Install </a:t>
            </a:r>
            <a:r>
              <a:rPr lang="en-US" dirty="0"/>
              <a:t>aptitude</a:t>
            </a:r>
          </a:p>
          <a:p>
            <a:r>
              <a:rPr lang="en-US" dirty="0"/>
              <a:t>    apt: name=aptitude force_apt_get=yes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- name: Install Java</a:t>
            </a:r>
          </a:p>
          <a:p>
            <a:r>
              <a:rPr lang="en-US" dirty="0"/>
              <a:t>    apt: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smtClean="0"/>
              <a:t>name: openjdk-8-jre</a:t>
            </a:r>
            <a:r>
              <a:rPr lang="en-US" dirty="0" smtClean="0"/>
              <a:t>-headless</a:t>
            </a:r>
          </a:p>
          <a:p>
            <a:r>
              <a:rPr lang="en-US" dirty="0" smtClean="0"/>
              <a:t>      state: present</a:t>
            </a:r>
            <a:endParaRPr lang="ru-RU" dirty="0"/>
          </a:p>
        </p:txBody>
      </p:sp>
      <p:pic>
        <p:nvPicPr>
          <p:cNvPr id="4098" name="Picture 2" descr="Картинки по запросу диск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33102" y="1690688"/>
            <a:ext cx="1141653" cy="119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851" y="2172895"/>
            <a:ext cx="1319836" cy="738876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0" t="29291" r="26101" b="27355"/>
          <a:stretch/>
        </p:blipFill>
        <p:spPr>
          <a:xfrm>
            <a:off x="5738214" y="5595288"/>
            <a:ext cx="1174027" cy="725135"/>
          </a:xfrm>
          <a:prstGeom prst="rect">
            <a:avLst/>
          </a:prstGeom>
        </p:spPr>
      </p:pic>
      <p:pic>
        <p:nvPicPr>
          <p:cNvPr id="23" name="Picture 8" descr="Картинки по запросу production server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6" r="18078"/>
          <a:stretch/>
        </p:blipFill>
        <p:spPr bwMode="auto">
          <a:xfrm>
            <a:off x="9632910" y="4708829"/>
            <a:ext cx="929149" cy="147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Рисунок 2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0" t="29291" r="26101" b="27355"/>
          <a:stretch/>
        </p:blipFill>
        <p:spPr>
          <a:xfrm>
            <a:off x="10097483" y="5595288"/>
            <a:ext cx="1174027" cy="725135"/>
          </a:xfrm>
          <a:prstGeom prst="rect">
            <a:avLst/>
          </a:prstGeom>
        </p:spPr>
      </p:pic>
      <p:pic>
        <p:nvPicPr>
          <p:cNvPr id="2050" name="Picture 2" descr="Картинки по запросу conductor drawi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644" y="3369388"/>
            <a:ext cx="1946603" cy="301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5" r="56408" b="13430"/>
          <a:stretch/>
        </p:blipFill>
        <p:spPr>
          <a:xfrm>
            <a:off x="8123023" y="4813769"/>
            <a:ext cx="435869" cy="42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74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Reporting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DC63-50CA-4E1E-9C3C-31D1CBF5B71F}" type="slidenum">
              <a:rPr lang="ru-RU" smtClean="0"/>
              <a:pPr/>
              <a:t>13</a:t>
            </a:fld>
            <a:endParaRPr lang="ru-RU" dirty="0"/>
          </a:p>
        </p:txBody>
      </p:sp>
      <p:pic>
        <p:nvPicPr>
          <p:cNvPr id="1026" name="Picture 2" descr="Картинки по запросу telegra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850" y="4223052"/>
            <a:ext cx="2343156" cy="234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Похожее изображение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6530" y="1505657"/>
            <a:ext cx="1939293" cy="216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/>
          <a:srcRect l="37833" t="39684" r="3791" b="20302"/>
          <a:stretch/>
        </p:blipFill>
        <p:spPr>
          <a:xfrm>
            <a:off x="838200" y="1532163"/>
            <a:ext cx="6432755" cy="234990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6"/>
          <a:srcRect l="37267" t="40110" r="4591" b="19904"/>
          <a:stretch/>
        </p:blipFill>
        <p:spPr>
          <a:xfrm>
            <a:off x="4238567" y="4025934"/>
            <a:ext cx="6432755" cy="2357712"/>
          </a:xfrm>
          <a:prstGeom prst="rect">
            <a:avLst/>
          </a:prstGeom>
        </p:spPr>
      </p:pic>
      <p:pic>
        <p:nvPicPr>
          <p:cNvPr id="27" name="Picture 12" descr="Похожее изображение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9" t="21579" r="12487" b="21893"/>
          <a:stretch/>
        </p:blipFill>
        <p:spPr bwMode="auto">
          <a:xfrm>
            <a:off x="2043777" y="2172704"/>
            <a:ext cx="1097629" cy="19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Похожее изображение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9" t="21579" r="12487" b="21893"/>
          <a:stretch/>
        </p:blipFill>
        <p:spPr bwMode="auto">
          <a:xfrm>
            <a:off x="2043777" y="2857726"/>
            <a:ext cx="1097629" cy="19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Похожее изображение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9" t="21579" r="12487" b="21893"/>
          <a:stretch/>
        </p:blipFill>
        <p:spPr bwMode="auto">
          <a:xfrm>
            <a:off x="2043776" y="3339975"/>
            <a:ext cx="1097629" cy="19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Похожее изображение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9" t="21579" r="12487" b="21893"/>
          <a:stretch/>
        </p:blipFill>
        <p:spPr bwMode="auto">
          <a:xfrm>
            <a:off x="5517689" y="4640601"/>
            <a:ext cx="1097629" cy="19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Похожее изображение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9" t="21579" r="12487" b="21893"/>
          <a:stretch/>
        </p:blipFill>
        <p:spPr bwMode="auto">
          <a:xfrm>
            <a:off x="5517688" y="5350414"/>
            <a:ext cx="1097629" cy="19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Похожее изображение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9" t="21579" r="12487" b="21893"/>
          <a:stretch/>
        </p:blipFill>
        <p:spPr bwMode="auto">
          <a:xfrm>
            <a:off x="5517687" y="5854549"/>
            <a:ext cx="1097629" cy="19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838199" y="1514738"/>
            <a:ext cx="6432755" cy="2367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4242097" y="4032079"/>
            <a:ext cx="6432755" cy="2367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363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8" descr="Картинки по запросу production server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6" r="18078"/>
          <a:stretch/>
        </p:blipFill>
        <p:spPr bwMode="auto">
          <a:xfrm>
            <a:off x="6735679" y="1652269"/>
            <a:ext cx="929149" cy="147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20" b="9032"/>
          <a:stretch/>
        </p:blipFill>
        <p:spPr>
          <a:xfrm flipH="1">
            <a:off x="5469327" y="1473438"/>
            <a:ext cx="3186483" cy="234360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DC63-50CA-4E1E-9C3C-31D1CBF5B71F}" type="slidenum">
              <a:rPr lang="ru-RU" smtClean="0"/>
              <a:pPr/>
              <a:t>14</a:t>
            </a:fld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5"/>
          <a:srcRect l="21739" t="46667" r="3789" b="19054"/>
          <a:stretch/>
        </p:blipFill>
        <p:spPr>
          <a:xfrm>
            <a:off x="264612" y="4237356"/>
            <a:ext cx="9689691" cy="2376978"/>
          </a:xfrm>
          <a:prstGeom prst="rect">
            <a:avLst/>
          </a:prstGeom>
        </p:spPr>
      </p:pic>
      <p:pic>
        <p:nvPicPr>
          <p:cNvPr id="5" name="Picture 2" descr="Картинки по запросу developer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4" t="24038" r="19157" b="23778"/>
          <a:stretch/>
        </p:blipFill>
        <p:spPr bwMode="auto">
          <a:xfrm>
            <a:off x="2571895" y="2193958"/>
            <a:ext cx="1084063" cy="90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Картинки по запросу production server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6" r="18078"/>
          <a:stretch/>
        </p:blipFill>
        <p:spPr bwMode="auto">
          <a:xfrm>
            <a:off x="10298030" y="1651505"/>
            <a:ext cx="929149" cy="147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958353" y="343147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Destination host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40280" y="3431475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Bastion host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6404">
            <a:off x="3987864" y="2401751"/>
            <a:ext cx="1075606" cy="42682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63188">
            <a:off x="3953786" y="2852081"/>
            <a:ext cx="1075606" cy="426828"/>
          </a:xfrm>
          <a:prstGeom prst="rect">
            <a:avLst/>
          </a:prstGeom>
        </p:spPr>
      </p:pic>
      <p:pic>
        <p:nvPicPr>
          <p:cNvPr id="12" name="Picture 6" descr="Картинки по запросу рамочка для текста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456" y="1878917"/>
            <a:ext cx="838386" cy="55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178985" y="1975950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SSH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6404">
            <a:off x="8805871" y="2384919"/>
            <a:ext cx="1075606" cy="42682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63188">
            <a:off x="8771793" y="2835249"/>
            <a:ext cx="1075606" cy="426828"/>
          </a:xfrm>
          <a:prstGeom prst="rect">
            <a:avLst/>
          </a:prstGeom>
        </p:spPr>
      </p:pic>
      <p:pic>
        <p:nvPicPr>
          <p:cNvPr id="16" name="Picture 6" descr="Картинки по запросу рамочка для текста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463" y="1862085"/>
            <a:ext cx="838386" cy="55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8996992" y="1959118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SSH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cxnSp>
        <p:nvCxnSpPr>
          <p:cNvPr id="19" name="Соединительная линия уступом 18"/>
          <p:cNvCxnSpPr>
            <a:stCxn id="5" idx="2"/>
            <a:endCxn id="8" idx="2"/>
          </p:cNvCxnSpPr>
          <p:nvPr/>
        </p:nvCxnSpPr>
        <p:spPr>
          <a:xfrm rot="16200000" flipH="1">
            <a:off x="6634123" y="-423671"/>
            <a:ext cx="704281" cy="7744673"/>
          </a:xfrm>
          <a:prstGeom prst="bentConnector3">
            <a:avLst>
              <a:gd name="adj1" fmla="val 132459"/>
            </a:avLst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Картинки по запросу den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672" y="3316617"/>
            <a:ext cx="597500" cy="63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Картинки по запросу рамочка для текста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590" y="3356624"/>
            <a:ext cx="838386" cy="55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997371" y="3453657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SSH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38" name="Рисунок 3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36" t="9432" r="31263" b="29047"/>
          <a:stretch/>
        </p:blipFill>
        <p:spPr>
          <a:xfrm>
            <a:off x="1269883" y="1660721"/>
            <a:ext cx="1135626" cy="1002570"/>
          </a:xfrm>
          <a:prstGeom prst="rect">
            <a:avLst/>
          </a:prstGeom>
        </p:spPr>
      </p:pic>
      <p:sp>
        <p:nvSpPr>
          <p:cNvPr id="39" name="Скругленный прямоугольник 38"/>
          <p:cNvSpPr/>
          <p:nvPr/>
        </p:nvSpPr>
        <p:spPr>
          <a:xfrm>
            <a:off x="1073265" y="1473437"/>
            <a:ext cx="10829973" cy="2654425"/>
          </a:xfrm>
          <a:prstGeom prst="round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рямоугольник 39"/>
          <p:cNvSpPr/>
          <p:nvPr/>
        </p:nvSpPr>
        <p:spPr>
          <a:xfrm>
            <a:off x="264612" y="4237356"/>
            <a:ext cx="9689691" cy="23769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347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Картинки по запросу thank you for your atten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 pencilSize="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7185"/>
          <a:stretch/>
        </p:blipFill>
        <p:spPr bwMode="auto">
          <a:xfrm>
            <a:off x="5100065" y="3347885"/>
            <a:ext cx="6751463" cy="3510115"/>
          </a:xfrm>
          <a:prstGeom prst="rect">
            <a:avLst/>
          </a:prstGeom>
          <a:noFill/>
          <a:effectLst>
            <a:glow rad="139700">
              <a:schemeClr val="bg1">
                <a:lumMod val="8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Картинки по запросу пятно от чернил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 pencilSize="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353962"/>
            <a:ext cx="4279592" cy="3701847"/>
          </a:xfrm>
          <a:prstGeom prst="rect">
            <a:avLst/>
          </a:prstGeom>
          <a:noFill/>
          <a:effectLst>
            <a:glow rad="127000">
              <a:schemeClr val="bg1">
                <a:lumMod val="65000"/>
                <a:alpha val="6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20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Картинки по запросу question and answ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710" y="1009496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024198" y="3259082"/>
            <a:ext cx="23871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Questions</a:t>
            </a:r>
            <a:endParaRPr lang="ru-RU" sz="4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513831" y="5075172"/>
            <a:ext cx="20361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Answers</a:t>
            </a:r>
            <a:endParaRPr lang="ru-RU" sz="4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648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DC63-50CA-4E1E-9C3C-31D1CBF5B71F}" type="slidenum">
              <a:rPr lang="ru-RU" smtClean="0"/>
              <a:t>2</a:t>
            </a:fld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838200" y="1540871"/>
            <a:ext cx="7052187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2800" dirty="0">
                <a:latin typeface="Franklin Gothic Book" panose="020B0503020102020204" pitchFamily="34" charset="0"/>
              </a:rPr>
              <a:t>Technology </a:t>
            </a:r>
            <a:r>
              <a:rPr lang="en-US" sz="2800" dirty="0" smtClean="0">
                <a:latin typeface="Franklin Gothic Book" panose="020B0503020102020204" pitchFamily="34" charset="0"/>
              </a:rPr>
              <a:t>stack;</a:t>
            </a:r>
          </a:p>
          <a:p>
            <a:pPr marL="457200" indent="-45720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2800" dirty="0" smtClean="0">
                <a:latin typeface="Franklin Gothic Book" panose="020B0503020102020204" pitchFamily="34" charset="0"/>
              </a:rPr>
              <a:t>CI/CD;</a:t>
            </a:r>
            <a:endParaRPr lang="ru-RU" sz="2800" dirty="0" smtClean="0">
              <a:latin typeface="Franklin Gothic Book" panose="020B0503020102020204" pitchFamily="34" charset="0"/>
            </a:endParaRPr>
          </a:p>
          <a:p>
            <a:pPr marL="457200" indent="-45720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2800" dirty="0" smtClean="0">
                <a:latin typeface="Franklin Gothic Book" panose="020B0503020102020204" pitchFamily="34" charset="0"/>
              </a:rPr>
              <a:t>Git;</a:t>
            </a:r>
          </a:p>
          <a:p>
            <a:pPr marL="457200" indent="-45720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2800" dirty="0">
                <a:latin typeface="Franklin Gothic Book" panose="020B0503020102020204" pitchFamily="34" charset="0"/>
              </a:rPr>
              <a:t>Jenkins pipeline for master </a:t>
            </a:r>
            <a:r>
              <a:rPr lang="en-US" sz="2800" dirty="0" smtClean="0">
                <a:latin typeface="Franklin Gothic Book" panose="020B0503020102020204" pitchFamily="34" charset="0"/>
              </a:rPr>
              <a:t>branch;</a:t>
            </a:r>
          </a:p>
          <a:p>
            <a:pPr marL="457200" indent="-45720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2800" dirty="0">
                <a:latin typeface="Franklin Gothic Book" panose="020B0503020102020204" pitchFamily="34" charset="0"/>
              </a:rPr>
              <a:t>Jenkins pipeline for </a:t>
            </a:r>
            <a:r>
              <a:rPr lang="en-US" sz="2800" dirty="0" smtClean="0">
                <a:latin typeface="Franklin Gothic Book" panose="020B0503020102020204" pitchFamily="34" charset="0"/>
              </a:rPr>
              <a:t>develop branch;</a:t>
            </a:r>
          </a:p>
          <a:p>
            <a:pPr marL="457200" indent="-45720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2800" dirty="0" smtClean="0">
                <a:latin typeface="Franklin Gothic Book" panose="020B0503020102020204" pitchFamily="34" charset="0"/>
              </a:rPr>
              <a:t>Testing;</a:t>
            </a:r>
          </a:p>
          <a:p>
            <a:pPr marL="457200" indent="-45720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2800" dirty="0">
                <a:latin typeface="Franklin Gothic Book" panose="020B0503020102020204" pitchFamily="34" charset="0"/>
              </a:rPr>
              <a:t>Docker </a:t>
            </a:r>
            <a:r>
              <a:rPr lang="en-US" sz="2800" dirty="0" smtClean="0">
                <a:latin typeface="Franklin Gothic Book" panose="020B0503020102020204" pitchFamily="34" charset="0"/>
              </a:rPr>
              <a:t>container;</a:t>
            </a:r>
          </a:p>
          <a:p>
            <a:pPr marL="457200" indent="-45720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2800" dirty="0" smtClean="0">
                <a:latin typeface="Franklin Gothic Book" panose="020B0503020102020204" pitchFamily="34" charset="0"/>
              </a:rPr>
              <a:t>Ansible;</a:t>
            </a:r>
          </a:p>
          <a:p>
            <a:pPr marL="457200" indent="-45720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2800" dirty="0" smtClean="0">
                <a:latin typeface="Franklin Gothic Book" panose="020B0503020102020204" pitchFamily="34" charset="0"/>
              </a:rPr>
              <a:t>Reporting;</a:t>
            </a:r>
          </a:p>
          <a:p>
            <a:pPr marL="457200" indent="-45720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2800" dirty="0" smtClean="0">
                <a:latin typeface="Franklin Gothic Book" panose="020B0503020102020204" pitchFamily="34" charset="0"/>
              </a:rPr>
              <a:t>Security.</a:t>
            </a:r>
            <a:endParaRPr lang="ru-RU" sz="2800" dirty="0">
              <a:latin typeface="Franklin Gothic Book" panose="020B0503020102020204" pitchFamily="34" charset="0"/>
            </a:endParaRPr>
          </a:p>
        </p:txBody>
      </p:sp>
      <p:pic>
        <p:nvPicPr>
          <p:cNvPr id="1026" name="Picture 2" descr="Картинки по запросу agen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2620">
            <a:off x="8566531" y="3451219"/>
            <a:ext cx="2111126" cy="211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46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erlin Sans FB Demi" panose="020E0802020502020306" pitchFamily="34" charset="0"/>
              </a:rPr>
              <a:t>Technology stack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DC63-50CA-4E1E-9C3C-31D1CBF5B71F}" type="slidenum">
              <a:rPr lang="ru-RU" smtClean="0"/>
              <a:pPr/>
              <a:t>3</a:t>
            </a:fld>
            <a:endParaRPr lang="ru-RU" dirty="0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 flipH="1">
            <a:off x="3480616" y="2074507"/>
            <a:ext cx="27038" cy="463099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 flipH="1">
            <a:off x="7742884" y="2074507"/>
            <a:ext cx="27038" cy="463099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6" t="4742" r="8879" b="6996"/>
          <a:stretch/>
        </p:blipFill>
        <p:spPr>
          <a:xfrm>
            <a:off x="1123267" y="3711090"/>
            <a:ext cx="2170600" cy="138635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7" t="9432" r="15593" b="10399"/>
          <a:stretch/>
        </p:blipFill>
        <p:spPr>
          <a:xfrm>
            <a:off x="1173640" y="2177743"/>
            <a:ext cx="2036570" cy="130647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0" t="29291" r="26101" b="27355"/>
          <a:stretch/>
        </p:blipFill>
        <p:spPr>
          <a:xfrm>
            <a:off x="1255274" y="5427545"/>
            <a:ext cx="1843549" cy="1138663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373" y="3243756"/>
            <a:ext cx="1145073" cy="1584533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890" y="2245000"/>
            <a:ext cx="1559977" cy="1408854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5" b="13430"/>
          <a:stretch/>
        </p:blipFill>
        <p:spPr>
          <a:xfrm>
            <a:off x="4738100" y="5483555"/>
            <a:ext cx="2041336" cy="859392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903" y="2074507"/>
            <a:ext cx="1837069" cy="1028436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02" t="30896" b="22514"/>
          <a:stretch/>
        </p:blipFill>
        <p:spPr>
          <a:xfrm>
            <a:off x="8932414" y="4062182"/>
            <a:ext cx="2206528" cy="856716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370" y="4918898"/>
            <a:ext cx="2176694" cy="664978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8" t="22817" r="18154" b="27503"/>
          <a:stretch/>
        </p:blipFill>
        <p:spPr>
          <a:xfrm>
            <a:off x="9425376" y="5775614"/>
            <a:ext cx="1757735" cy="527320"/>
          </a:xfrm>
          <a:prstGeom prst="rect">
            <a:avLst/>
          </a:prstGeom>
        </p:spPr>
      </p:pic>
      <p:cxnSp>
        <p:nvCxnSpPr>
          <p:cNvPr id="26" name="Прямая соединительная линия 25"/>
          <p:cNvCxnSpPr/>
          <p:nvPr/>
        </p:nvCxnSpPr>
        <p:spPr>
          <a:xfrm>
            <a:off x="442723" y="1886564"/>
            <a:ext cx="11330452" cy="4646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 rot="16200000">
            <a:off x="108817" y="4128816"/>
            <a:ext cx="11737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Franklin Gothic Book" panose="020B0503020102020204" pitchFamily="34" charset="0"/>
              </a:rPr>
              <a:t>Cloud</a:t>
            </a:r>
            <a:endParaRPr lang="ru-RU" sz="3200" dirty="0">
              <a:latin typeface="Franklin Gothic Book" panose="020B0503020102020204" pitchFamily="34" charset="0"/>
            </a:endParaRPr>
          </a:p>
        </p:txBody>
      </p:sp>
      <p:pic>
        <p:nvPicPr>
          <p:cNvPr id="31" name="Рисунок 3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237" y="4117271"/>
            <a:ext cx="1465821" cy="125419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 rot="16200000">
            <a:off x="2608349" y="4128817"/>
            <a:ext cx="2708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Franklin Gothic Book" panose="020B0503020102020204" pitchFamily="34" charset="0"/>
              </a:rPr>
              <a:t>Support  tools</a:t>
            </a:r>
            <a:endParaRPr lang="ru-RU" sz="3200" dirty="0">
              <a:latin typeface="Franklin Gothic Book" panose="020B05030201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 rot="16200000">
            <a:off x="6981900" y="4198153"/>
            <a:ext cx="2493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Franklin Gothic Book" panose="020B0503020102020204" pitchFamily="34" charset="0"/>
              </a:rPr>
              <a:t>Programming</a:t>
            </a:r>
            <a:endParaRPr lang="ru-RU" sz="3200" dirty="0">
              <a:latin typeface="Franklin Gothic Book" panose="020B0503020102020204" pitchFamily="34" charset="0"/>
            </a:endParaRPr>
          </a:p>
        </p:txBody>
      </p:sp>
      <p:pic>
        <p:nvPicPr>
          <p:cNvPr id="1026" name="Picture 2" descr="Картинки по запросу sonatype nexus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305" y="3150978"/>
            <a:ext cx="1859935" cy="75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8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6" descr="Картинки по запросу рамочка для текста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731" y="2406876"/>
            <a:ext cx="1214090" cy="79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Картинки по запросу рамочка для текста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751" y="4289716"/>
            <a:ext cx="1214090" cy="9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CI/CD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DC63-50CA-4E1E-9C3C-31D1CBF5B71F}" type="slidenum">
              <a:rPr lang="ru-RU" smtClean="0"/>
              <a:pPr/>
              <a:t>4</a:t>
            </a:fld>
            <a:endParaRPr lang="ru-RU" dirty="0"/>
          </a:p>
        </p:txBody>
      </p:sp>
      <p:pic>
        <p:nvPicPr>
          <p:cNvPr id="1026" name="Picture 2" descr="Картинки по запросу developer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4" t="24038" r="19157" b="23778"/>
          <a:stretch/>
        </p:blipFill>
        <p:spPr bwMode="auto">
          <a:xfrm>
            <a:off x="1351139" y="5596278"/>
            <a:ext cx="1084063" cy="90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17" y="3099094"/>
            <a:ext cx="1137450" cy="102726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10879">
            <a:off x="633977" y="4582658"/>
            <a:ext cx="795899" cy="3158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56751" y="4426493"/>
            <a:ext cx="1252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git push</a:t>
            </a:r>
          </a:p>
          <a:p>
            <a:r>
              <a:rPr lang="en-US" dirty="0" smtClean="0">
                <a:latin typeface="Franklin Gothic Medium" panose="020B0603020102020204" pitchFamily="34" charset="0"/>
              </a:rPr>
              <a:t>git commit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6" t="4742" r="8879" b="6996"/>
          <a:stretch/>
        </p:blipFill>
        <p:spPr>
          <a:xfrm>
            <a:off x="225143" y="5242591"/>
            <a:ext cx="1314607" cy="83963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7" t="9432" r="15593" b="10399"/>
          <a:stretch/>
        </p:blipFill>
        <p:spPr>
          <a:xfrm>
            <a:off x="5043777" y="1677143"/>
            <a:ext cx="2040399" cy="1308934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/>
        </p:nvSpPr>
        <p:spPr>
          <a:xfrm>
            <a:off x="3720853" y="1594778"/>
            <a:ext cx="4582479" cy="4926521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6404">
            <a:off x="1481498" y="3071624"/>
            <a:ext cx="2079502" cy="825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605825" y="2620020"/>
            <a:ext cx="1143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Webhook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1032" name="Picture 8" descr="Картинки по запросу production server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6" r="18078"/>
          <a:stretch/>
        </p:blipFill>
        <p:spPr bwMode="auto">
          <a:xfrm>
            <a:off x="9498833" y="3905083"/>
            <a:ext cx="929149" cy="147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0" t="29291" r="26101" b="27355"/>
          <a:stretch/>
        </p:blipFill>
        <p:spPr>
          <a:xfrm>
            <a:off x="10399588" y="3519064"/>
            <a:ext cx="1566653" cy="967639"/>
          </a:xfrm>
          <a:prstGeom prst="rect">
            <a:avLst/>
          </a:prstGeom>
        </p:spPr>
      </p:pic>
      <p:pic>
        <p:nvPicPr>
          <p:cNvPr id="19" name="Picture 8" descr="Картинки по запросу production server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6" r="18078"/>
          <a:stretch/>
        </p:blipFill>
        <p:spPr bwMode="auto">
          <a:xfrm>
            <a:off x="9498833" y="2221921"/>
            <a:ext cx="929149" cy="147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9155697" y="1902491"/>
            <a:ext cx="1601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Staging server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155697" y="5286728"/>
            <a:ext cx="19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Production server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6404">
            <a:off x="8404486" y="2680684"/>
            <a:ext cx="1075606" cy="426828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6404">
            <a:off x="8420796" y="4432559"/>
            <a:ext cx="1075606" cy="426828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02" t="36576" b="28936"/>
          <a:stretch/>
        </p:blipFill>
        <p:spPr>
          <a:xfrm>
            <a:off x="4949317" y="4248425"/>
            <a:ext cx="2206528" cy="634180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517" y="5774703"/>
            <a:ext cx="1786320" cy="545719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8" t="22817" r="18154" b="27503"/>
          <a:stretch/>
        </p:blipFill>
        <p:spPr>
          <a:xfrm>
            <a:off x="6012092" y="5659352"/>
            <a:ext cx="2144169" cy="643250"/>
          </a:xfrm>
          <a:prstGeom prst="rect">
            <a:avLst/>
          </a:prstGeom>
        </p:spPr>
      </p:pic>
      <p:pic>
        <p:nvPicPr>
          <p:cNvPr id="1038" name="Picture 14" descr="Картинки по запросу code programmin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8" t="2267" r="13404" b="2168"/>
          <a:stretch/>
        </p:blipFill>
        <p:spPr bwMode="auto">
          <a:xfrm>
            <a:off x="4248587" y="4047128"/>
            <a:ext cx="493371" cy="64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6404">
            <a:off x="6995386" y="3530220"/>
            <a:ext cx="1075606" cy="426828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879324">
            <a:off x="5822239" y="5051243"/>
            <a:ext cx="736444" cy="292240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15435">
            <a:off x="5472334" y="5048306"/>
            <a:ext cx="736444" cy="292240"/>
          </a:xfrm>
          <a:prstGeom prst="rect">
            <a:avLst/>
          </a:prstGeom>
        </p:spPr>
      </p:pic>
      <p:pic>
        <p:nvPicPr>
          <p:cNvPr id="36" name="Picture 6" descr="Картинки по запросу рамочка для текста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311" y="4967460"/>
            <a:ext cx="838386" cy="55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6561033" y="5064245"/>
            <a:ext cx="584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Test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38" name="Picture 6" descr="Картинки по запросу рамочка для текста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693" y="4953414"/>
            <a:ext cx="838386" cy="55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4726756" y="5047800"/>
            <a:ext cx="81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Result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40" name="Рисунок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6404">
            <a:off x="4008086" y="3533949"/>
            <a:ext cx="1075606" cy="426828"/>
          </a:xfrm>
          <a:prstGeom prst="rect">
            <a:avLst/>
          </a:prstGeom>
        </p:spPr>
      </p:pic>
      <p:pic>
        <p:nvPicPr>
          <p:cNvPr id="41" name="Picture 12" descr="Картинки по запросу jar file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2" t="9068" r="17882" b="8226"/>
          <a:stretch/>
        </p:blipFill>
        <p:spPr bwMode="auto">
          <a:xfrm>
            <a:off x="7185969" y="3982911"/>
            <a:ext cx="587095" cy="75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Рисунок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10708">
            <a:off x="3748404" y="4954503"/>
            <a:ext cx="977712" cy="387981"/>
          </a:xfrm>
          <a:prstGeom prst="rect">
            <a:avLst/>
          </a:prstGeom>
        </p:spPr>
      </p:pic>
      <p:pic>
        <p:nvPicPr>
          <p:cNvPr id="43" name="Рисунок 4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631370">
            <a:off x="2082629" y="5266384"/>
            <a:ext cx="802719" cy="318539"/>
          </a:xfrm>
          <a:prstGeom prst="rect">
            <a:avLst/>
          </a:prstGeom>
        </p:spPr>
      </p:pic>
      <p:pic>
        <p:nvPicPr>
          <p:cNvPr id="2050" name="Picture 2" descr="Картинки по запросу telegram logo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463752" flipH="1">
            <a:off x="3006623" y="4740459"/>
            <a:ext cx="633902" cy="71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Картинки по запросу рамочка для текста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342" y="5487578"/>
            <a:ext cx="838386" cy="55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2556793" y="5584295"/>
            <a:ext cx="85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Report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>
            <a:off x="3720853" y="5626564"/>
            <a:ext cx="458247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Рисунок 45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21"/>
          <a:stretch/>
        </p:blipFill>
        <p:spPr>
          <a:xfrm>
            <a:off x="5142598" y="3120987"/>
            <a:ext cx="1828546" cy="1073755"/>
          </a:xfrm>
          <a:prstGeom prst="rect">
            <a:avLst/>
          </a:prstGeom>
        </p:spPr>
      </p:pic>
      <p:pic>
        <p:nvPicPr>
          <p:cNvPr id="47" name="Рисунок 46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5" b="13430"/>
          <a:stretch/>
        </p:blipFill>
        <p:spPr>
          <a:xfrm>
            <a:off x="8438810" y="3575117"/>
            <a:ext cx="1150173" cy="484217"/>
          </a:xfrm>
          <a:prstGeom prst="rect">
            <a:avLst/>
          </a:prstGeom>
        </p:spPr>
      </p:pic>
      <p:pic>
        <p:nvPicPr>
          <p:cNvPr id="48" name="Рисунок 47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496" y="3075942"/>
            <a:ext cx="745868" cy="417555"/>
          </a:xfrm>
          <a:prstGeom prst="rect">
            <a:avLst/>
          </a:prstGeom>
        </p:spPr>
      </p:pic>
      <p:pic>
        <p:nvPicPr>
          <p:cNvPr id="49" name="Рисунок 48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126" y="4085623"/>
            <a:ext cx="745868" cy="417555"/>
          </a:xfrm>
          <a:prstGeom prst="rect">
            <a:avLst/>
          </a:prstGeom>
        </p:spPr>
      </p:pic>
      <p:pic>
        <p:nvPicPr>
          <p:cNvPr id="50" name="Picture 2" descr="Картинки по запросу sonatype nexus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561" y="3051373"/>
            <a:ext cx="1120667" cy="45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926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DC63-50CA-4E1E-9C3C-31D1CBF5B71F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6687908" y="3789860"/>
            <a:ext cx="210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Franklin Gothic Medium" panose="020B0603020102020204" pitchFamily="34" charset="0"/>
              </a:rPr>
              <a:t>master branch</a:t>
            </a:r>
            <a:endParaRPr lang="ru-RU" sz="2400" dirty="0">
              <a:latin typeface="Franklin Gothic Medium" panose="020B06030201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1370929" y="3715739"/>
            <a:ext cx="2196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Franklin Gothic Medium" panose="020B0603020102020204" pitchFamily="34" charset="0"/>
              </a:rPr>
              <a:t>develop branch</a:t>
            </a:r>
            <a:endParaRPr lang="ru-RU" sz="2400" dirty="0">
              <a:latin typeface="Franklin Gothic Medium" panose="020B0603020102020204" pitchFamily="34" charset="0"/>
            </a:endParaRPr>
          </a:p>
        </p:txBody>
      </p:sp>
      <p:pic>
        <p:nvPicPr>
          <p:cNvPr id="1026" name="Picture 2" descr="Картинки по запросу git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68" y="5212662"/>
            <a:ext cx="1380561" cy="138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Рисунок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715" y="1274280"/>
            <a:ext cx="2810500" cy="5590517"/>
          </a:xfrm>
          <a:prstGeom prst="rect">
            <a:avLst/>
          </a:prstGeom>
        </p:spPr>
      </p:pic>
      <p:pic>
        <p:nvPicPr>
          <p:cNvPr id="41" name="Рисунок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730" y="1155325"/>
            <a:ext cx="1719221" cy="573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9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4" descr="Картинки по запросу code programmi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8" t="2267" r="13404" b="2168"/>
          <a:stretch/>
        </p:blipFill>
        <p:spPr bwMode="auto">
          <a:xfrm>
            <a:off x="3170458" y="2090860"/>
            <a:ext cx="493371" cy="64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pipeline for master branch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DC63-50CA-4E1E-9C3C-31D1CBF5B71F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35" y="1845685"/>
            <a:ext cx="1137450" cy="1027260"/>
          </a:xfrm>
          <a:prstGeom prst="rect">
            <a:avLst/>
          </a:prstGeom>
        </p:spPr>
      </p:pic>
      <p:pic>
        <p:nvPicPr>
          <p:cNvPr id="6" name="Picture 14" descr="Картинки по запросу code programmi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8" t="2267" r="13404" b="2168"/>
          <a:stretch/>
        </p:blipFill>
        <p:spPr bwMode="auto">
          <a:xfrm>
            <a:off x="3688013" y="2098217"/>
            <a:ext cx="493371" cy="64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Картинки по запросу code programmi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8" t="2267" r="13404" b="2168"/>
          <a:stretch/>
        </p:blipFill>
        <p:spPr bwMode="auto">
          <a:xfrm>
            <a:off x="4269477" y="2098217"/>
            <a:ext cx="493371" cy="64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Скругленный прямоугольник 8"/>
          <p:cNvSpPr/>
          <p:nvPr/>
        </p:nvSpPr>
        <p:spPr>
          <a:xfrm>
            <a:off x="2971211" y="1965802"/>
            <a:ext cx="1969499" cy="891700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3021595" y="1594368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Project repository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6404">
            <a:off x="1853166" y="2150172"/>
            <a:ext cx="1054075" cy="41828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02" t="36576" b="28936"/>
          <a:stretch/>
        </p:blipFill>
        <p:spPr>
          <a:xfrm>
            <a:off x="6069671" y="3000447"/>
            <a:ext cx="2206528" cy="63418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1817">
            <a:off x="5033086" y="2719076"/>
            <a:ext cx="1054075" cy="41828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215" y="4393987"/>
            <a:ext cx="1786320" cy="545719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8" t="22817" r="18154" b="27503"/>
          <a:stretch/>
        </p:blipFill>
        <p:spPr>
          <a:xfrm>
            <a:off x="7634012" y="4184780"/>
            <a:ext cx="2144169" cy="64325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85186">
            <a:off x="5622985" y="3879701"/>
            <a:ext cx="1054075" cy="41828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1817">
            <a:off x="7878128" y="3759076"/>
            <a:ext cx="1054075" cy="418284"/>
          </a:xfrm>
          <a:prstGeom prst="rect">
            <a:avLst/>
          </a:prstGeom>
        </p:spPr>
      </p:pic>
      <p:pic>
        <p:nvPicPr>
          <p:cNvPr id="2050" name="Picture 2" descr="Картинки по запросу сборник кода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96500" y="5190652"/>
            <a:ext cx="1088657" cy="108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31935">
            <a:off x="6903910" y="4910511"/>
            <a:ext cx="818417" cy="32476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 rot="21090346">
            <a:off x="6458635" y="483261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Compilation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4940710" y="3616862"/>
            <a:ext cx="4837471" cy="2533216"/>
          </a:xfrm>
          <a:prstGeom prst="roundRect">
            <a:avLst/>
          </a:prstGeom>
          <a:noFill/>
          <a:ln w="3810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/>
          <p:cNvSpPr txBox="1"/>
          <p:nvPr/>
        </p:nvSpPr>
        <p:spPr>
          <a:xfrm rot="728540">
            <a:off x="2641954" y="5919511"/>
            <a:ext cx="1345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Build report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26" name="Picture 2" descr="Картинки по запросу telegram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463752" flipH="1">
            <a:off x="2913134" y="4584102"/>
            <a:ext cx="1383111" cy="1558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Картинки по запросу production server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6" r="18078"/>
          <a:stretch/>
        </p:blipFill>
        <p:spPr bwMode="auto">
          <a:xfrm>
            <a:off x="9279946" y="1577857"/>
            <a:ext cx="929149" cy="147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Картинки по запросу jar file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2" t="9068" r="17882" b="8226"/>
          <a:stretch/>
        </p:blipFill>
        <p:spPr bwMode="auto">
          <a:xfrm>
            <a:off x="8247351" y="1692384"/>
            <a:ext cx="587095" cy="75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91780">
            <a:off x="8156034" y="2652928"/>
            <a:ext cx="1054075" cy="41828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784706" y="1270457"/>
            <a:ext cx="2178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latin typeface="Franklin Gothic Medium" panose="020B0603020102020204" pitchFamily="34" charset="0"/>
              </a:rPr>
              <a:t>PRODUCTION</a:t>
            </a:r>
            <a:r>
              <a:rPr lang="en-US" dirty="0" smtClean="0">
                <a:latin typeface="Franklin Gothic Medium" panose="020B0603020102020204" pitchFamily="34" charset="0"/>
              </a:rPr>
              <a:t> server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31" name="Picture 2" descr="Картинки по запросу developer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4" t="24038" r="19157" b="23778"/>
          <a:stretch/>
        </p:blipFill>
        <p:spPr bwMode="auto">
          <a:xfrm>
            <a:off x="734531" y="5102942"/>
            <a:ext cx="1670302" cy="13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2000915" y="1896913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Clone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33" name="Picture 2" descr="Картинки по запросу sonatype nexus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761" y="3113536"/>
            <a:ext cx="1120667" cy="45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3653">
            <a:off x="8404098" y="3147542"/>
            <a:ext cx="1054075" cy="41828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 rot="623757">
            <a:off x="7217273" y="5067525"/>
            <a:ext cx="978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Packing</a:t>
            </a:r>
            <a:endParaRPr lang="ru-RU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3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4" descr="Картинки по запросу code programmi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8" t="2267" r="13404" b="2168"/>
          <a:stretch/>
        </p:blipFill>
        <p:spPr bwMode="auto">
          <a:xfrm>
            <a:off x="3170458" y="2090860"/>
            <a:ext cx="493371" cy="64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pipeline for master branch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DC63-50CA-4E1E-9C3C-31D1CBF5B71F}" type="slidenum">
              <a:rPr lang="ru-RU" smtClean="0"/>
              <a:pPr/>
              <a:t>7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35" y="1845685"/>
            <a:ext cx="1137450" cy="1027260"/>
          </a:xfrm>
          <a:prstGeom prst="rect">
            <a:avLst/>
          </a:prstGeom>
        </p:spPr>
      </p:pic>
      <p:pic>
        <p:nvPicPr>
          <p:cNvPr id="6" name="Picture 14" descr="Картинки по запросу code programmi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8" t="2267" r="13404" b="2168"/>
          <a:stretch/>
        </p:blipFill>
        <p:spPr bwMode="auto">
          <a:xfrm>
            <a:off x="3688013" y="2098217"/>
            <a:ext cx="493371" cy="64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Картинки по запросу code programmi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8" t="2267" r="13404" b="2168"/>
          <a:stretch/>
        </p:blipFill>
        <p:spPr bwMode="auto">
          <a:xfrm>
            <a:off x="4269477" y="2098217"/>
            <a:ext cx="493371" cy="64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Скругленный прямоугольник 8"/>
          <p:cNvSpPr/>
          <p:nvPr/>
        </p:nvSpPr>
        <p:spPr>
          <a:xfrm>
            <a:off x="2971211" y="1965802"/>
            <a:ext cx="1969499" cy="891700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3021595" y="1594368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Project repository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6404">
            <a:off x="1853166" y="2150172"/>
            <a:ext cx="1054075" cy="41828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02" t="36576" b="28936"/>
          <a:stretch/>
        </p:blipFill>
        <p:spPr>
          <a:xfrm>
            <a:off x="6069671" y="3000447"/>
            <a:ext cx="2206528" cy="63418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1817">
            <a:off x="5033086" y="2719076"/>
            <a:ext cx="1054075" cy="41828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215" y="4393987"/>
            <a:ext cx="1786320" cy="545719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8" t="22817" r="18154" b="27503"/>
          <a:stretch/>
        </p:blipFill>
        <p:spPr>
          <a:xfrm>
            <a:off x="7634012" y="4184780"/>
            <a:ext cx="2144169" cy="64325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85186">
            <a:off x="5622985" y="3879701"/>
            <a:ext cx="1054075" cy="41828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1817">
            <a:off x="7878128" y="3759076"/>
            <a:ext cx="1054075" cy="418284"/>
          </a:xfrm>
          <a:prstGeom prst="rect">
            <a:avLst/>
          </a:prstGeom>
        </p:spPr>
      </p:pic>
      <p:pic>
        <p:nvPicPr>
          <p:cNvPr id="2050" name="Picture 2" descr="Картинки по запросу сборник кода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96500" y="5190652"/>
            <a:ext cx="1088657" cy="108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31935">
            <a:off x="6903910" y="4910511"/>
            <a:ext cx="818417" cy="324769"/>
          </a:xfrm>
          <a:prstGeom prst="rect">
            <a:avLst/>
          </a:prstGeom>
        </p:spPr>
      </p:pic>
      <p:sp>
        <p:nvSpPr>
          <p:cNvPr id="23" name="Скругленный прямоугольник 22"/>
          <p:cNvSpPr/>
          <p:nvPr/>
        </p:nvSpPr>
        <p:spPr>
          <a:xfrm>
            <a:off x="4940710" y="3616862"/>
            <a:ext cx="4837471" cy="253321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/>
          <p:cNvSpPr txBox="1"/>
          <p:nvPr/>
        </p:nvSpPr>
        <p:spPr>
          <a:xfrm rot="728540">
            <a:off x="2641954" y="5919511"/>
            <a:ext cx="1345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Build report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26" name="Picture 2" descr="Картинки по запросу telegram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463752" flipH="1">
            <a:off x="2913134" y="4584102"/>
            <a:ext cx="1383111" cy="1558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Картинки по запросу production server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6" r="18078"/>
          <a:stretch/>
        </p:blipFill>
        <p:spPr bwMode="auto">
          <a:xfrm>
            <a:off x="9279946" y="1577857"/>
            <a:ext cx="929149" cy="147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Картинки по запросу jar file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2" t="9068" r="17882" b="8226"/>
          <a:stretch/>
        </p:blipFill>
        <p:spPr bwMode="auto">
          <a:xfrm>
            <a:off x="8247351" y="1692384"/>
            <a:ext cx="587095" cy="75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91780">
            <a:off x="8156034" y="2652928"/>
            <a:ext cx="1054075" cy="41828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784706" y="1270457"/>
            <a:ext cx="2178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latin typeface="Franklin Gothic Medium" panose="020B0603020102020204" pitchFamily="34" charset="0"/>
              </a:rPr>
              <a:t>PRODUCTION</a:t>
            </a:r>
            <a:r>
              <a:rPr lang="en-US" dirty="0" smtClean="0">
                <a:latin typeface="Franklin Gothic Medium" panose="020B0603020102020204" pitchFamily="34" charset="0"/>
              </a:rPr>
              <a:t> server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31" name="Picture 2" descr="Картинки по запросу developer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4" t="24038" r="19157" b="23778"/>
          <a:stretch/>
        </p:blipFill>
        <p:spPr bwMode="auto">
          <a:xfrm>
            <a:off x="734531" y="5102942"/>
            <a:ext cx="1670302" cy="13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2000915" y="1896913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Clone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33" name="Picture 2" descr="Картинки по запросу sonatype nexus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761" y="3113536"/>
            <a:ext cx="1120667" cy="45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3653">
            <a:off x="8404098" y="3147542"/>
            <a:ext cx="1054075" cy="418284"/>
          </a:xfrm>
          <a:prstGeom prst="rect">
            <a:avLst/>
          </a:prstGeom>
        </p:spPr>
      </p:pic>
      <p:pic>
        <p:nvPicPr>
          <p:cNvPr id="1026" name="Picture 2" descr="Картинки по запросу deny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1142" y="2545121"/>
            <a:ext cx="597500" cy="63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 rot="21090346">
            <a:off x="6458635" y="483261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Compilation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 rot="623757">
            <a:off x="7217273" y="5067525"/>
            <a:ext cx="978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Packing</a:t>
            </a:r>
            <a:endParaRPr lang="ru-RU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60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4" descr="Картинки по запросу code programmi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8" t="2267" r="13404" b="2168"/>
          <a:stretch/>
        </p:blipFill>
        <p:spPr bwMode="auto">
          <a:xfrm>
            <a:off x="3170458" y="2090860"/>
            <a:ext cx="493371" cy="64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pipeline for develop branch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DC63-50CA-4E1E-9C3C-31D1CBF5B71F}" type="slidenum">
              <a:rPr lang="ru-RU" smtClean="0"/>
              <a:pPr/>
              <a:t>8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35" y="1845685"/>
            <a:ext cx="1137450" cy="1027260"/>
          </a:xfrm>
          <a:prstGeom prst="rect">
            <a:avLst/>
          </a:prstGeom>
        </p:spPr>
      </p:pic>
      <p:pic>
        <p:nvPicPr>
          <p:cNvPr id="6" name="Picture 14" descr="Картинки по запросу code programmi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8" t="2267" r="13404" b="2168"/>
          <a:stretch/>
        </p:blipFill>
        <p:spPr bwMode="auto">
          <a:xfrm>
            <a:off x="3688013" y="2098217"/>
            <a:ext cx="493371" cy="64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Картинки по запросу code programmi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8" t="2267" r="13404" b="2168"/>
          <a:stretch/>
        </p:blipFill>
        <p:spPr bwMode="auto">
          <a:xfrm>
            <a:off x="4269477" y="2098217"/>
            <a:ext cx="493371" cy="64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Скругленный прямоугольник 8"/>
          <p:cNvSpPr/>
          <p:nvPr/>
        </p:nvSpPr>
        <p:spPr>
          <a:xfrm>
            <a:off x="2971211" y="1965802"/>
            <a:ext cx="1969499" cy="891700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3021595" y="1594368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Project repository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6404">
            <a:off x="1853166" y="2150172"/>
            <a:ext cx="1054075" cy="41828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02" t="36576" b="28936"/>
          <a:stretch/>
        </p:blipFill>
        <p:spPr>
          <a:xfrm>
            <a:off x="6069671" y="3000447"/>
            <a:ext cx="2206528" cy="63418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1817">
            <a:off x="5033086" y="2719076"/>
            <a:ext cx="1054075" cy="41828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215" y="4393987"/>
            <a:ext cx="1786320" cy="545719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8" t="22817" r="18154" b="27503"/>
          <a:stretch/>
        </p:blipFill>
        <p:spPr>
          <a:xfrm>
            <a:off x="7634012" y="4184780"/>
            <a:ext cx="2144169" cy="64325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85186">
            <a:off x="5622985" y="3879701"/>
            <a:ext cx="1054075" cy="41828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1817">
            <a:off x="7878128" y="3759076"/>
            <a:ext cx="1054075" cy="418284"/>
          </a:xfrm>
          <a:prstGeom prst="rect">
            <a:avLst/>
          </a:prstGeom>
        </p:spPr>
      </p:pic>
      <p:pic>
        <p:nvPicPr>
          <p:cNvPr id="2050" name="Picture 2" descr="Картинки по запросу сборник кода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96500" y="5190652"/>
            <a:ext cx="1088657" cy="108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31935">
            <a:off x="6903910" y="4910511"/>
            <a:ext cx="818417" cy="324769"/>
          </a:xfrm>
          <a:prstGeom prst="rect">
            <a:avLst/>
          </a:prstGeom>
        </p:spPr>
      </p:pic>
      <p:sp>
        <p:nvSpPr>
          <p:cNvPr id="23" name="Скругленный прямоугольник 22"/>
          <p:cNvSpPr/>
          <p:nvPr/>
        </p:nvSpPr>
        <p:spPr>
          <a:xfrm>
            <a:off x="4940710" y="3616862"/>
            <a:ext cx="4837471" cy="2533216"/>
          </a:xfrm>
          <a:prstGeom prst="roundRect">
            <a:avLst/>
          </a:prstGeom>
          <a:noFill/>
          <a:ln w="3810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/>
          <p:cNvSpPr txBox="1"/>
          <p:nvPr/>
        </p:nvSpPr>
        <p:spPr>
          <a:xfrm rot="728540">
            <a:off x="2641954" y="5919511"/>
            <a:ext cx="1345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Build report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26" name="Picture 2" descr="Картинки по запросу telegram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463752" flipH="1">
            <a:off x="2913134" y="4584102"/>
            <a:ext cx="1383111" cy="1558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Картинки по запросу production server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6" r="18078"/>
          <a:stretch/>
        </p:blipFill>
        <p:spPr bwMode="auto">
          <a:xfrm>
            <a:off x="9279946" y="1577857"/>
            <a:ext cx="929149" cy="147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Картинки по запросу jar file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2" t="9068" r="17882" b="8226"/>
          <a:stretch/>
        </p:blipFill>
        <p:spPr bwMode="auto">
          <a:xfrm>
            <a:off x="8247351" y="1692384"/>
            <a:ext cx="587095" cy="75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91780">
            <a:off x="8156034" y="2652928"/>
            <a:ext cx="1054075" cy="41828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784706" y="1270457"/>
            <a:ext cx="172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Franklin Gothic Medium" panose="020B0603020102020204" pitchFamily="34" charset="0"/>
              </a:rPr>
              <a:t>STAGING</a:t>
            </a:r>
            <a:r>
              <a:rPr lang="en-US" dirty="0" smtClean="0">
                <a:latin typeface="Franklin Gothic Medium" panose="020B0603020102020204" pitchFamily="34" charset="0"/>
              </a:rPr>
              <a:t> server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31" name="Picture 2" descr="Картинки по запросу developer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4" t="24038" r="19157" b="23778"/>
          <a:stretch/>
        </p:blipFill>
        <p:spPr bwMode="auto">
          <a:xfrm>
            <a:off x="734531" y="5102942"/>
            <a:ext cx="1670302" cy="13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2000915" y="1896913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Clone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33" name="Picture 2" descr="Картинки по запросу sonatype nexus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761" y="3113536"/>
            <a:ext cx="1120667" cy="45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3653">
            <a:off x="8404098" y="3147542"/>
            <a:ext cx="1054075" cy="41828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 rot="21090346">
            <a:off x="6458635" y="483261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Compilation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 rot="623757">
            <a:off x="7217273" y="5067525"/>
            <a:ext cx="978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Packing</a:t>
            </a:r>
            <a:endParaRPr lang="ru-RU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14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4" descr="Картинки по запросу code programmi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8" t="2267" r="13404" b="2168"/>
          <a:stretch/>
        </p:blipFill>
        <p:spPr bwMode="auto">
          <a:xfrm>
            <a:off x="3170458" y="2090860"/>
            <a:ext cx="493371" cy="64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pipeline for develop branch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DC63-50CA-4E1E-9C3C-31D1CBF5B71F}" type="slidenum">
              <a:rPr lang="ru-RU" smtClean="0"/>
              <a:pPr/>
              <a:t>9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35" y="1845685"/>
            <a:ext cx="1137450" cy="1027260"/>
          </a:xfrm>
          <a:prstGeom prst="rect">
            <a:avLst/>
          </a:prstGeom>
        </p:spPr>
      </p:pic>
      <p:pic>
        <p:nvPicPr>
          <p:cNvPr id="6" name="Picture 14" descr="Картинки по запросу code programmi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8" t="2267" r="13404" b="2168"/>
          <a:stretch/>
        </p:blipFill>
        <p:spPr bwMode="auto">
          <a:xfrm>
            <a:off x="3688013" y="2098217"/>
            <a:ext cx="493371" cy="64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Картинки по запросу code programmi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8" t="2267" r="13404" b="2168"/>
          <a:stretch/>
        </p:blipFill>
        <p:spPr bwMode="auto">
          <a:xfrm>
            <a:off x="4269477" y="2098217"/>
            <a:ext cx="493371" cy="64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Скругленный прямоугольник 8"/>
          <p:cNvSpPr/>
          <p:nvPr/>
        </p:nvSpPr>
        <p:spPr>
          <a:xfrm>
            <a:off x="2971211" y="1965802"/>
            <a:ext cx="1969499" cy="891700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3021595" y="1594368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Project repository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6404">
            <a:off x="1853166" y="2150172"/>
            <a:ext cx="1054075" cy="41828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02" t="36576" b="28936"/>
          <a:stretch/>
        </p:blipFill>
        <p:spPr>
          <a:xfrm>
            <a:off x="6069671" y="3000447"/>
            <a:ext cx="2206528" cy="63418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1817">
            <a:off x="5033086" y="2719076"/>
            <a:ext cx="1054075" cy="41828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215" y="4393987"/>
            <a:ext cx="1786320" cy="545719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8" t="22817" r="18154" b="27503"/>
          <a:stretch/>
        </p:blipFill>
        <p:spPr>
          <a:xfrm>
            <a:off x="7634012" y="4184780"/>
            <a:ext cx="2144169" cy="64325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85186">
            <a:off x="5622985" y="3879701"/>
            <a:ext cx="1054075" cy="41828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1817">
            <a:off x="7878128" y="3759076"/>
            <a:ext cx="1054075" cy="418284"/>
          </a:xfrm>
          <a:prstGeom prst="rect">
            <a:avLst/>
          </a:prstGeom>
        </p:spPr>
      </p:pic>
      <p:pic>
        <p:nvPicPr>
          <p:cNvPr id="2050" name="Picture 2" descr="Картинки по запросу сборник кода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96500" y="5190652"/>
            <a:ext cx="1088657" cy="108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31935">
            <a:off x="6903910" y="4910511"/>
            <a:ext cx="818417" cy="324769"/>
          </a:xfrm>
          <a:prstGeom prst="rect">
            <a:avLst/>
          </a:prstGeom>
        </p:spPr>
      </p:pic>
      <p:sp>
        <p:nvSpPr>
          <p:cNvPr id="23" name="Скругленный прямоугольник 22"/>
          <p:cNvSpPr/>
          <p:nvPr/>
        </p:nvSpPr>
        <p:spPr>
          <a:xfrm>
            <a:off x="4940710" y="3616862"/>
            <a:ext cx="4837471" cy="253321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/>
          <p:cNvSpPr txBox="1"/>
          <p:nvPr/>
        </p:nvSpPr>
        <p:spPr>
          <a:xfrm rot="728540">
            <a:off x="2641954" y="5919511"/>
            <a:ext cx="1345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Build report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26" name="Picture 2" descr="Картинки по запросу telegram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463752" flipH="1">
            <a:off x="2913134" y="4584102"/>
            <a:ext cx="1383111" cy="1558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Картинки по запросу production server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6" r="18078"/>
          <a:stretch/>
        </p:blipFill>
        <p:spPr bwMode="auto">
          <a:xfrm>
            <a:off x="9279946" y="1577857"/>
            <a:ext cx="929149" cy="147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Картинки по запросу jar file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2" t="9068" r="17882" b="8226"/>
          <a:stretch/>
        </p:blipFill>
        <p:spPr bwMode="auto">
          <a:xfrm>
            <a:off x="8247351" y="1692384"/>
            <a:ext cx="587095" cy="75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91780">
            <a:off x="8156034" y="2652928"/>
            <a:ext cx="1054075" cy="41828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784706" y="1270457"/>
            <a:ext cx="172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Franklin Gothic Medium" panose="020B0603020102020204" pitchFamily="34" charset="0"/>
              </a:rPr>
              <a:t>STAGING</a:t>
            </a:r>
            <a:r>
              <a:rPr lang="en-US" dirty="0" smtClean="0">
                <a:latin typeface="Franklin Gothic Medium" panose="020B0603020102020204" pitchFamily="34" charset="0"/>
              </a:rPr>
              <a:t> server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31" name="Picture 2" descr="Картинки по запросу developer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4" t="24038" r="19157" b="23778"/>
          <a:stretch/>
        </p:blipFill>
        <p:spPr bwMode="auto">
          <a:xfrm>
            <a:off x="734531" y="5102942"/>
            <a:ext cx="1670302" cy="13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2000915" y="1896913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Clone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33" name="Picture 2" descr="Картинки по запросу sonatype nexus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761" y="3113536"/>
            <a:ext cx="1120667" cy="45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3653">
            <a:off x="8404098" y="3147542"/>
            <a:ext cx="1054075" cy="418284"/>
          </a:xfrm>
          <a:prstGeom prst="rect">
            <a:avLst/>
          </a:prstGeom>
        </p:spPr>
      </p:pic>
      <p:pic>
        <p:nvPicPr>
          <p:cNvPr id="36" name="Picture 2" descr="Картинки по запросу deny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1142" y="2545121"/>
            <a:ext cx="597500" cy="63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 rot="21090346">
            <a:off x="6458635" y="483261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Compilation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 rot="623757">
            <a:off x="7217273" y="5067525"/>
            <a:ext cx="978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Packing</a:t>
            </a:r>
            <a:endParaRPr lang="ru-RU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3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Berlin Sans FB Demi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1614</TotalTime>
  <Words>884</Words>
  <Application>Microsoft Office PowerPoint</Application>
  <PresentationFormat>Широкоэкранный</PresentationFormat>
  <Paragraphs>136</Paragraphs>
  <Slides>16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Arial</vt:lpstr>
      <vt:lpstr>Berlin Sans FB Demi</vt:lpstr>
      <vt:lpstr>Calibri</vt:lpstr>
      <vt:lpstr>Franklin Gothic Book</vt:lpstr>
      <vt:lpstr>Franklin Gothic Medium</vt:lpstr>
      <vt:lpstr>Wingdings</vt:lpstr>
      <vt:lpstr>Тема Office</vt:lpstr>
      <vt:lpstr>CI/CD for Java application</vt:lpstr>
      <vt:lpstr>Agenda</vt:lpstr>
      <vt:lpstr>Technology stack</vt:lpstr>
      <vt:lpstr>CI/CD</vt:lpstr>
      <vt:lpstr>Git</vt:lpstr>
      <vt:lpstr>Jenkins pipeline for master branch</vt:lpstr>
      <vt:lpstr>Jenkins pipeline for master branch</vt:lpstr>
      <vt:lpstr>Jenkins pipeline for develop branch</vt:lpstr>
      <vt:lpstr>Jenkins pipeline for develop branch</vt:lpstr>
      <vt:lpstr>Testing</vt:lpstr>
      <vt:lpstr>Docker container</vt:lpstr>
      <vt:lpstr>Ansible</vt:lpstr>
      <vt:lpstr>Reporting</vt:lpstr>
      <vt:lpstr>Security</vt:lpstr>
      <vt:lpstr>Презентация PowerPoint</vt:lpstr>
      <vt:lpstr>Презентация PowerPoint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Aleksandr</dc:creator>
  <cp:lastModifiedBy>Aleksandr</cp:lastModifiedBy>
  <cp:revision>204</cp:revision>
  <dcterms:created xsi:type="dcterms:W3CDTF">2019-10-24T07:12:41Z</dcterms:created>
  <dcterms:modified xsi:type="dcterms:W3CDTF">2019-11-12T10:32:28Z</dcterms:modified>
</cp:coreProperties>
</file>